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sldIdLst>
    <p:sldId id="256" r:id="rId2"/>
    <p:sldId id="262" r:id="rId3"/>
    <p:sldId id="257" r:id="rId4"/>
    <p:sldId id="265" r:id="rId5"/>
    <p:sldId id="263" r:id="rId6"/>
    <p:sldId id="259" r:id="rId7"/>
    <p:sldId id="264" r:id="rId8"/>
    <p:sldId id="261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6" r:id="rId17"/>
    <p:sldId id="274" r:id="rId18"/>
    <p:sldId id="272" r:id="rId19"/>
    <p:sldId id="278" r:id="rId20"/>
    <p:sldId id="279" r:id="rId21"/>
    <p:sldId id="280" r:id="rId22"/>
    <p:sldId id="281" r:id="rId23"/>
    <p:sldId id="283" r:id="rId24"/>
    <p:sldId id="285" r:id="rId25"/>
    <p:sldId id="289" r:id="rId26"/>
    <p:sldId id="290" r:id="rId27"/>
    <p:sldId id="284" r:id="rId28"/>
    <p:sldId id="288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42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  <p:sp>
          <p:nvSpPr>
            <p:cNvPr id="5427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</p:grpSp>
      <p:grpSp>
        <p:nvGrpSpPr>
          <p:cNvPr id="5427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427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427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42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428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542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54283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C3294552-0ABC-4E77-91A0-743F098E81D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4284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ransition advClick="0" advTm="1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F8230-12AF-4880-A370-2323738692D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B766E-51D6-4F5A-B2D1-C5DC767DA01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764074-A74D-483C-AA85-6E832E0CCD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DB5F64-A1F8-4076-9254-606F820B3E8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CDD714-0E69-419C-AEA1-C27025C02EE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D9C44-B7E7-4374-9DC9-3695F76AAF2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80E59E-CBD0-4C4C-B250-7A694348F7A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84A8C4-E791-4962-8463-16F0C90FFEF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7FE6E7-7781-4BAB-A3C6-B01E3E8EBF7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AC488-D394-4DCE-9422-5E58507ADF2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3251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3252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3253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53254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3255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3256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5325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32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325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ru-RU"/>
          </a:p>
        </p:txBody>
      </p:sp>
      <p:sp>
        <p:nvSpPr>
          <p:cNvPr id="5326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326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D4659C4D-5DA8-43BA-8E64-C6DC7E5468A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ransition advClick="0" advTm="1000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Documents\333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0"/>
            <a:ext cx="8429652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/>
              <a:t>	Для непосредственного руководства отдельными отраслями государственного управления, входившими в круг ведения Совета Народных Комиссаров ТАССР, было образовано </a:t>
            </a:r>
            <a:r>
              <a:rPr lang="ru-RU" sz="2400" b="1"/>
              <a:t>11 наркоматов</a:t>
            </a:r>
            <a:r>
              <a:rPr lang="ru-RU" sz="2400"/>
              <a:t>: Совет Народного Хозяйства, Внутренней торговли, Труда, Финансов, Рабоче– Крестьянской Инспекции, Внутренних Дел, Юстиции, Просвещения, Здравоохранения, Земледелия, Социального обеспечения.</a:t>
            </a:r>
          </a:p>
        </p:txBody>
      </p:sp>
    </p:spTree>
  </p:cSld>
  <p:clrMapOvr>
    <a:masterClrMapping/>
  </p:clrMapOvr>
  <p:transition advClick="0" advTm="10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8" name="AutoShape 8"/>
          <p:cNvSpPr>
            <a:spLocks noGrp="1" noChangeArrowheads="1"/>
          </p:cNvSpPr>
          <p:nvPr>
            <p:ph type="title"/>
          </p:nvPr>
        </p:nvSpPr>
        <p:spPr>
          <a:xfrm>
            <a:off x="684213" y="692150"/>
            <a:ext cx="7924800" cy="1143000"/>
          </a:xfrm>
        </p:spPr>
        <p:txBody>
          <a:bodyPr/>
          <a:lstStyle/>
          <a:p>
            <a:r>
              <a:rPr lang="ru-RU" sz="4000">
                <a:solidFill>
                  <a:schemeClr val="hlink"/>
                </a:solidFill>
              </a:rPr>
              <a:t>		</a:t>
            </a:r>
            <a:r>
              <a:rPr lang="ru-RU">
                <a:solidFill>
                  <a:schemeClr val="hlink"/>
                </a:solidFill>
              </a:rPr>
              <a:t>Заседание коллегии    				наркомфина</a:t>
            </a:r>
            <a:endParaRPr lang="ru-RU"/>
          </a:p>
        </p:txBody>
      </p:sp>
      <p:pic>
        <p:nvPicPr>
          <p:cNvPr id="87047" name="Picture 7" descr="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19250" y="2276475"/>
            <a:ext cx="6697663" cy="4105275"/>
          </a:xfrm>
        </p:spPr>
      </p:pic>
    </p:spTree>
  </p:cSld>
  <p:clrMapOvr>
    <a:masterClrMapping/>
  </p:clrMapOvr>
  <p:transition advClick="0" advTm="10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chemeClr val="hlink"/>
                </a:solidFill>
              </a:rPr>
              <a:t>Коллегия наркомтруда 1923 г</a:t>
            </a:r>
            <a:r>
              <a:rPr lang="ru-RU"/>
              <a:t> </a:t>
            </a:r>
          </a:p>
        </p:txBody>
      </p:sp>
      <p:pic>
        <p:nvPicPr>
          <p:cNvPr id="91141" name="Picture 5" descr="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47813" y="2276475"/>
            <a:ext cx="6769100" cy="4321175"/>
          </a:xfrm>
        </p:spPr>
      </p:pic>
    </p:spTree>
  </p:cSld>
  <p:clrMapOvr>
    <a:masterClrMapping/>
  </p:clrMapOvr>
  <p:transition advClick="0" advTm="10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chemeClr val="hlink"/>
                </a:solidFill>
              </a:rPr>
              <a:t>Работники наркомздрава 1923г.</a:t>
            </a:r>
            <a:r>
              <a:rPr lang="ru-RU"/>
              <a:t> </a:t>
            </a:r>
          </a:p>
        </p:txBody>
      </p:sp>
      <p:pic>
        <p:nvPicPr>
          <p:cNvPr id="93189" name="Picture 5" descr="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03350" y="2349500"/>
            <a:ext cx="6840538" cy="4248150"/>
          </a:xfrm>
        </p:spPr>
      </p:pic>
    </p:spTree>
  </p:cSld>
  <p:clrMapOvr>
    <a:masterClrMapping/>
  </p:clrMapOvr>
  <p:transition advClick="0" advTm="10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chemeClr val="hlink"/>
                </a:solidFill>
              </a:rPr>
              <a:t>	Народные комиссариаты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	Татарской Социалистической Советской Республики: внутренних дел (без Управления почт и телеграфов), юстиции, просвещения, здравоохранения, социального обеспечения и земледелия автономны в своих действиях и ответственны непосредственно перед Центральным Исполнительным комитетом ТАССР.</a:t>
            </a:r>
          </a:p>
        </p:txBody>
      </p:sp>
    </p:spTree>
  </p:cSld>
  <p:clrMapOvr>
    <a:masterClrMapping/>
  </p:clrMapOvr>
  <p:transition advClick="0" advTm="10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>
                <a:solidFill>
                  <a:schemeClr val="hlink"/>
                </a:solidFill>
              </a:rPr>
              <a:t>Президиум ТатЦика 1го созыва </a:t>
            </a:r>
            <a:br>
              <a:rPr lang="ru-RU" sz="3200">
                <a:solidFill>
                  <a:schemeClr val="hlink"/>
                </a:solidFill>
              </a:rPr>
            </a:br>
            <a:r>
              <a:rPr lang="ru-RU" sz="3200">
                <a:solidFill>
                  <a:schemeClr val="hlink"/>
                </a:solidFill>
              </a:rPr>
              <a:t>			1920 г.</a:t>
            </a:r>
            <a:r>
              <a:rPr lang="ru-RU" sz="3200"/>
              <a:t> </a:t>
            </a:r>
          </a:p>
        </p:txBody>
      </p:sp>
      <p:pic>
        <p:nvPicPr>
          <p:cNvPr id="97288" name="Picture 8" descr="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916238" y="2276475"/>
            <a:ext cx="3887787" cy="4465638"/>
          </a:xfrm>
        </p:spPr>
      </p:pic>
    </p:spTree>
  </p:cSld>
  <p:clrMapOvr>
    <a:masterClrMapping/>
  </p:clrMapOvr>
  <p:transition advClick="0" advTm="10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>
                <a:solidFill>
                  <a:schemeClr val="hlink"/>
                </a:solidFill>
              </a:rPr>
              <a:t>На территории вновь образованной 			автономии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	насчитывалось </a:t>
            </a:r>
            <a:r>
              <a:rPr lang="ru-RU" b="1"/>
              <a:t>14 городов</a:t>
            </a:r>
            <a:r>
              <a:rPr lang="ru-RU"/>
              <a:t>: Казань, Агрыз, Бугульма, Буинск, Елабуга, Лаишев, Мамадыш, Мензелинск, Свияжск, Спасск, Тетюши, Челны, Чистополь и Арск. В ТАССР, по данным 1920 года, проживало 2 миллиона 892 тысячи человек, из них сельского населения было 2 миллиона 639 тысяч и городского – 253 тысячи человек </a:t>
            </a:r>
          </a:p>
        </p:txBody>
      </p:sp>
    </p:spTree>
  </p:cSld>
  <p:clrMapOvr>
    <a:masterClrMapping/>
  </p:clrMapOvr>
  <p:transition advClick="0" advTm="10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В первый же год существования 	</a:t>
            </a:r>
            <a:r>
              <a:rPr lang="ru-RU" sz="3200">
                <a:solidFill>
                  <a:schemeClr val="hlink"/>
                </a:solidFill>
              </a:rPr>
              <a:t>молодая республика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	столкнулась с ужасающим бедствием – </a:t>
            </a:r>
            <a:r>
              <a:rPr lang="ru-RU" b="1"/>
              <a:t>голодом 1920-1921 гг.</a:t>
            </a:r>
            <a:r>
              <a:rPr lang="ru-RU"/>
              <a:t> Наиболее серьезно от него пострадала татарская часть населения, менее развитая в экономическом отношении. В период между переписями 1920 и 1926 гг. доля татар в национальном составе населения республики уменьшилась с 55% до 51,8%. </a:t>
            </a:r>
          </a:p>
        </p:txBody>
      </p:sp>
    </p:spTree>
  </p:cSld>
  <p:clrMapOvr>
    <a:masterClrMapping/>
  </p:clrMapOvr>
  <p:transition advClick="0" advTm="1000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	</a:t>
            </a:r>
            <a:r>
              <a:rPr lang="ru-RU">
                <a:solidFill>
                  <a:schemeClr val="hlink"/>
                </a:solidFill>
              </a:rPr>
              <a:t>На протяжении 1920-х гг.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	Руководство республики предпринимало энергичные меры для поднятия экономического уровня, а также развития языка и культуры татарского народа. В конце 1922 года ТатЦИК утвердил инструкцию «О реализации татарского языка».</a:t>
            </a:r>
          </a:p>
        </p:txBody>
      </p:sp>
    </p:spTree>
  </p:cSld>
  <p:clrMapOvr>
    <a:masterClrMapping/>
  </p:clrMapOvr>
  <p:transition advClick="0" advTm="1000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>
                <a:solidFill>
                  <a:schemeClr val="hlink"/>
                </a:solidFill>
              </a:rPr>
              <a:t>По Конституции 1937 года флагом Татарской АССР было красное полотнище с золотыми надписями в углу у древка.</a:t>
            </a:r>
          </a:p>
        </p:txBody>
      </p:sp>
      <p:pic>
        <p:nvPicPr>
          <p:cNvPr id="109574" name="Picture 6" descr="Флаг ТАССР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19250" y="2349500"/>
            <a:ext cx="6769100" cy="4175125"/>
          </a:xfrm>
          <a:noFill/>
          <a:ln/>
        </p:spPr>
      </p:pic>
    </p:spTree>
  </p:cSld>
  <p:clrMapOvr>
    <a:masterClrMapping/>
  </p:clrMapOvr>
  <p:transition advClick="0" advTm="10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>
                <a:solidFill>
                  <a:schemeClr val="hlink"/>
                </a:solidFill>
              </a:rPr>
              <a:t>     27 мая 1920 года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3200"/>
              <a:t>	Декрет об образовании </a:t>
            </a:r>
            <a:r>
              <a:rPr lang="ru-RU" sz="3200" b="1" u="sng"/>
              <a:t>Татарской Автономной Советской Социалистической Республике</a:t>
            </a:r>
            <a:r>
              <a:rPr lang="ru-RU" sz="3200"/>
              <a:t> (</a:t>
            </a:r>
            <a:r>
              <a:rPr lang="ru-RU" sz="3200" b="1"/>
              <a:t>ТАССР</a:t>
            </a:r>
            <a:r>
              <a:rPr lang="ru-RU" sz="3200"/>
              <a:t>) был подписан председателем Совнаркома В.И.Лениным, председателем Всероссийского Центрального Исполнительного комитета М.И. Калининым и секретарем ВЦИК А.С. Енукидзе. </a:t>
            </a: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>
                <a:solidFill>
                  <a:schemeClr val="hlink"/>
                </a:solidFill>
              </a:rPr>
              <a:t>Позже, когда татарский язык перешёл на русскую графику, новая редакция конституции описывала флаг так</a:t>
            </a:r>
            <a:r>
              <a:rPr lang="ru-RU" sz="3200"/>
              <a:t> </a:t>
            </a:r>
          </a:p>
        </p:txBody>
      </p:sp>
      <p:pic>
        <p:nvPicPr>
          <p:cNvPr id="111620" name="Picture 4" descr="Флаг ТАССР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35150" y="2420938"/>
            <a:ext cx="6192838" cy="4103687"/>
          </a:xfrm>
          <a:noFill/>
          <a:ln/>
        </p:spPr>
      </p:pic>
    </p:spTree>
  </p:cSld>
  <p:clrMapOvr>
    <a:masterClrMapping/>
  </p:clrMapOvr>
  <p:transition advClick="0" advTm="1000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8" name="AutoShap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0">
                <a:solidFill>
                  <a:schemeClr val="hlink"/>
                </a:solidFill>
              </a:rPr>
              <a:t/>
            </a:r>
            <a:br>
              <a:rPr lang="ru-RU" b="0">
                <a:solidFill>
                  <a:schemeClr val="hlink"/>
                </a:solidFill>
              </a:rPr>
            </a:br>
            <a:r>
              <a:rPr lang="ru-RU" b="0">
                <a:solidFill>
                  <a:schemeClr val="hlink"/>
                </a:solidFill>
              </a:rPr>
              <a:t/>
            </a:r>
            <a:br>
              <a:rPr lang="ru-RU" b="0">
                <a:solidFill>
                  <a:schemeClr val="hlink"/>
                </a:solidFill>
              </a:rPr>
            </a:br>
            <a:r>
              <a:rPr lang="ru-RU" sz="3200"/>
              <a:t/>
            </a:r>
            <a:br>
              <a:rPr lang="ru-RU" sz="3200"/>
            </a:br>
            <a:endParaRPr lang="ru-RU" sz="3200"/>
          </a:p>
        </p:txBody>
      </p:sp>
      <p:pic>
        <p:nvPicPr>
          <p:cNvPr id="124932" name="Picture 4" descr="Флаг ТАССР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851275" y="188913"/>
            <a:ext cx="4681538" cy="2160587"/>
          </a:xfrm>
          <a:noFill/>
          <a:ln/>
        </p:spPr>
      </p:pic>
      <p:sp>
        <p:nvSpPr>
          <p:cNvPr id="124939" name="Rectangle 11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763713" y="2708275"/>
            <a:ext cx="6480175" cy="337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	 </a:t>
            </a:r>
            <a:r>
              <a:rPr lang="ru-RU" b="1"/>
              <a:t>В 1954 году флаг России</a:t>
            </a:r>
            <a:r>
              <a:rPr lang="ru-RU" sz="240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	</a:t>
            </a:r>
            <a:r>
              <a:rPr lang="ru-RU"/>
              <a:t>изменился, у древка появилась голубая вертикальная полоса шириной в 1/8 длины полотнища, в верхней части у древка звезда и серп и молот. </a:t>
            </a:r>
            <a:r>
              <a:rPr lang="ru-RU" b="1"/>
              <a:t>Флаг ТАССР</a:t>
            </a:r>
            <a:r>
              <a:rPr lang="ru-RU"/>
              <a:t> отличался только наличием надписи "ТАССР" под эмблемой. </a:t>
            </a:r>
          </a:p>
        </p:txBody>
      </p:sp>
    </p:spTree>
  </p:cSld>
  <p:clrMapOvr>
    <a:masterClrMapping/>
  </p:clrMapOvr>
  <p:transition advClick="0" advTm="1000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После введения внеочередной IX сессией ВС ТАССР 9-го созыва 31 мая 1978 года новой Конституции - появилась надпись "Татарская АССР" (в две строки).</a:t>
            </a:r>
            <a:br>
              <a:rPr lang="ru-RU"/>
            </a:br>
            <a:r>
              <a:rPr lang="ru-RU"/>
              <a:t>Флаг закреплён статьёй 158 Конституции. Положение о флаге ТАССР утверждено 1 июня 1981 года. </a:t>
            </a:r>
          </a:p>
        </p:txBody>
      </p:sp>
      <p:pic>
        <p:nvPicPr>
          <p:cNvPr id="129028" name="Picture 4" descr="Флаг ТАССР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3995738" y="115888"/>
            <a:ext cx="4321175" cy="2233612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 advClick="0" advTm="1000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>
                <a:solidFill>
                  <a:schemeClr val="hlink"/>
                </a:solidFill>
              </a:rPr>
              <a:t>24 августа 1990 г.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ru-RU"/>
              <a:t>	В Казани прошел мощный митинг с требованием принятия Декларации о государственном суверенитете Татарстана. 30 августа после жарких дебатов Верховный Совет ТАССР принял Декларацию о государственном суверенитете Татарской Советской Социалистической Республики. 12 июня 1991 г. президентом ТССР был избран М.Ш. Шаймиев. </a:t>
            </a:r>
          </a:p>
        </p:txBody>
      </p:sp>
    </p:spTree>
  </p:cSld>
  <p:clrMapOvr>
    <a:masterClrMapping/>
  </p:clrMapOvr>
  <p:transition advClick="0" advTm="1000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chemeClr val="hlink"/>
                </a:solidFill>
              </a:rPr>
              <a:t>		Хронограф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400" b="1"/>
              <a:t>30 Август 1990 года</a:t>
            </a:r>
            <a:r>
              <a:rPr lang="ru-RU" sz="2400"/>
              <a:t> – Подписана Декларация о государственном  суверенитете ТССР.</a:t>
            </a:r>
            <a:endParaRPr lang="ru-RU" sz="2400" b="1"/>
          </a:p>
          <a:p>
            <a:r>
              <a:rPr lang="ru-RU" sz="2400" b="1"/>
              <a:t>12 июня 1991 г.</a:t>
            </a:r>
            <a:r>
              <a:rPr lang="ru-RU" sz="2400"/>
              <a:t> – М.Шаймиев избран президентом Республики Татарстан.</a:t>
            </a:r>
            <a:endParaRPr lang="ru-RU" sz="2400" b="1"/>
          </a:p>
          <a:p>
            <a:r>
              <a:rPr lang="ru-RU" sz="2400" b="1"/>
              <a:t>Март 1992 г.-</a:t>
            </a:r>
            <a:r>
              <a:rPr lang="ru-RU" sz="2400"/>
              <a:t> Проведение референдума о суверенитете Татарии.</a:t>
            </a:r>
            <a:endParaRPr lang="ru-RU" sz="2400" b="1"/>
          </a:p>
          <a:p>
            <a:r>
              <a:rPr lang="ru-RU" sz="2400" b="1"/>
              <a:t>6 ноября 1992г.</a:t>
            </a:r>
            <a:r>
              <a:rPr lang="ru-RU" sz="2400"/>
              <a:t> – Принята новая Конституция Республики Татарстан.</a:t>
            </a:r>
          </a:p>
          <a:p>
            <a:endParaRPr lang="ru-RU" sz="2400" b="1"/>
          </a:p>
        </p:txBody>
      </p:sp>
    </p:spTree>
  </p:cSld>
  <p:clrMapOvr>
    <a:masterClrMapping/>
  </p:clrMapOvr>
  <p:transition advClick="0" advTm="1000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chemeClr val="hlink"/>
                </a:solidFill>
              </a:rPr>
              <a:t>30 августа 1990 года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	Была принята Декларация Независимости Татарстана. Из названия республики исключили слово "автономная", а </a:t>
            </a:r>
            <a:r>
              <a:rPr lang="ru-RU" b="1"/>
              <a:t>7 февраля 1992 года</a:t>
            </a:r>
            <a:r>
              <a:rPr lang="ru-RU"/>
              <a:t> официальным названием государства стало - </a:t>
            </a:r>
            <a:r>
              <a:rPr lang="ru-RU" b="1"/>
              <a:t>Республика Татарстан.</a:t>
            </a:r>
            <a:br>
              <a:rPr lang="ru-RU" b="1"/>
            </a:br>
            <a:r>
              <a:rPr lang="ru-RU"/>
              <a:t/>
            </a:r>
            <a:br>
              <a:rPr lang="ru-RU"/>
            </a:br>
            <a:endParaRPr lang="ru-RU"/>
          </a:p>
        </p:txBody>
      </p:sp>
    </p:spTree>
  </p:cSld>
  <p:clrMapOvr>
    <a:masterClrMapping/>
  </p:clrMapOvr>
  <p:transition advClick="0" advTm="1000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	</a:t>
            </a:r>
          </a:p>
          <a:p>
            <a:pPr>
              <a:buFont typeface="Wingdings" pitchFamily="2" charset="2"/>
              <a:buNone/>
            </a:pPr>
            <a:r>
              <a:rPr lang="ru-RU"/>
              <a:t>	Современный флаг Татарстана введён Постановлением ВС РТ Об утверждении Положения "О Государственном флаге Республики Татарстан" от 29 ноября 1991 года. </a:t>
            </a:r>
          </a:p>
        </p:txBody>
      </p:sp>
      <p:pic>
        <p:nvPicPr>
          <p:cNvPr id="145412" name="Picture 4" descr="Современный флаг Татарстана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3851275" y="115888"/>
            <a:ext cx="4392613" cy="2233612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 advClick="0" advTm="1000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>
                <a:solidFill>
                  <a:schemeClr val="hlink"/>
                </a:solidFill>
              </a:rPr>
              <a:t>Первый президент Республики Татарстан Минтимер Шаймиев</a:t>
            </a:r>
            <a:r>
              <a:rPr lang="ru-RU" sz="3200"/>
              <a:t> </a:t>
            </a:r>
          </a:p>
        </p:txBody>
      </p:sp>
      <p:pic>
        <p:nvPicPr>
          <p:cNvPr id="133125" name="Picture 5" descr="7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08175" y="2362200"/>
            <a:ext cx="5903913" cy="4162425"/>
          </a:xfrm>
        </p:spPr>
      </p:pic>
    </p:spTree>
  </p:cSld>
  <p:clrMapOvr>
    <a:masterClrMapping/>
  </p:clrMapOvr>
  <p:transition advClick="0" advTm="1000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>
                <a:solidFill>
                  <a:schemeClr val="hlink"/>
                </a:solidFill>
              </a:rPr>
              <a:t>21 июня 1992 года открылся Первый Всемирный Конгресс татар</a:t>
            </a:r>
            <a:endParaRPr lang="ru-RU" sz="3200"/>
          </a:p>
        </p:txBody>
      </p:sp>
      <p:pic>
        <p:nvPicPr>
          <p:cNvPr id="142341" name="Picture 5" descr="9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339975" y="2362200"/>
            <a:ext cx="5184775" cy="4306888"/>
          </a:xfrm>
        </p:spPr>
      </p:pic>
    </p:spTree>
  </p:cSld>
  <p:clrMapOvr>
    <a:masterClrMapping/>
  </p:clrMapOvr>
  <p:transition advClick="0" advTm="10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AutoShap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>
                <a:solidFill>
                  <a:schemeClr val="hlink"/>
                </a:solidFill>
              </a:rPr>
              <a:t>Подписание декрета об образовании         		Татарской АССР</a:t>
            </a:r>
            <a:r>
              <a:rPr lang="ru-RU" sz="3200"/>
              <a:t> </a:t>
            </a:r>
          </a:p>
        </p:txBody>
      </p:sp>
      <p:pic>
        <p:nvPicPr>
          <p:cNvPr id="3079" name="Picture 7" descr="dekret-TASSR-1950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58888" y="2349500"/>
            <a:ext cx="6913562" cy="4175125"/>
          </a:xfrm>
        </p:spPr>
      </p:pic>
    </p:spTree>
  </p:cSld>
  <p:clrMapOvr>
    <a:masterClrMapping/>
  </p:clrMapOvr>
  <p:transition advClick="0" advTm="10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5" name="AutoShap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chemeClr val="hlink"/>
                </a:solidFill>
              </a:rPr>
              <a:t>		Из декрета: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	Всероссийский Центральный Исполнительный Комитет и Совет Народных Комиссаров постановляют: </a:t>
            </a:r>
            <a:br>
              <a:rPr lang="ru-RU"/>
            </a:br>
            <a:r>
              <a:rPr lang="ru-RU"/>
              <a:t>Образовать </a:t>
            </a:r>
            <a:r>
              <a:rPr lang="ru-RU" b="1"/>
              <a:t>Автономную Татарскую Социалистическую Советскую Республику</a:t>
            </a:r>
            <a:r>
              <a:rPr lang="ru-RU"/>
              <a:t>, как часть Российской Социалистической Федеративной Советской Республики.</a:t>
            </a:r>
          </a:p>
        </p:txBody>
      </p:sp>
    </p:spTree>
  </p:cSld>
  <p:clrMapOvr>
    <a:masterClrMapping/>
  </p:clrMapOvr>
  <p:transition advClick="0" advTm="10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>
                <a:solidFill>
                  <a:schemeClr val="hlink"/>
                </a:solidFill>
              </a:rPr>
              <a:t>	25 июня 1920 года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/>
              <a:t>	Власть в Татарской республике в торжественной обстановке была передана Временному революционному комитету Татарской Автономной Советской Социалистической республики. Первым руководителем вновь созданной республики Политбюро ЦК РКП(б) утвердило Сахибгарея Саид-Галеева. Именно этот день отмечается, как день провозглашения государственности татарского народа.</a:t>
            </a:r>
          </a:p>
          <a:p>
            <a:endParaRPr lang="ru-RU" sz="2400"/>
          </a:p>
        </p:txBody>
      </p:sp>
    </p:spTree>
  </p:cSld>
  <p:clrMapOvr>
    <a:masterClrMapping/>
  </p:clrMapOvr>
  <p:transition advClick="0" advTm="10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>
                <a:solidFill>
                  <a:schemeClr val="hlink"/>
                </a:solidFill>
              </a:rPr>
              <a:t>Cаид-Галеев на 1-ом учредительном съезде ТАССР 26 сентября 1920 г.</a:t>
            </a:r>
            <a:r>
              <a:rPr lang="ru-RU" sz="3200"/>
              <a:t> </a:t>
            </a:r>
          </a:p>
        </p:txBody>
      </p:sp>
      <p:pic>
        <p:nvPicPr>
          <p:cNvPr id="64517" name="Picture 5" descr="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47813" y="2276475"/>
            <a:ext cx="6769100" cy="4321175"/>
          </a:xfrm>
        </p:spPr>
      </p:pic>
    </p:spTree>
  </p:cSld>
  <p:clrMapOvr>
    <a:masterClrMapping/>
  </p:clrMapOvr>
  <p:transition advClick="0" advTm="10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chemeClr val="hlink"/>
                </a:solidFill>
              </a:rPr>
              <a:t>Органы государственной власти 			ТАССР</a:t>
            </a:r>
            <a:r>
              <a:rPr lang="ru-RU" sz="3200"/>
              <a:t> 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	Высшим органом государственной власти в пределах ее территории являлся </a:t>
            </a:r>
            <a:r>
              <a:rPr lang="ru-RU" b="1"/>
              <a:t>Съезд Советов ТАССР</a:t>
            </a:r>
            <a:r>
              <a:rPr lang="ru-RU"/>
              <a:t>, а в период между съездами – избираемый им </a:t>
            </a:r>
            <a:r>
              <a:rPr lang="ru-RU" b="1"/>
              <a:t>Центральный Исполнительный Комитет</a:t>
            </a:r>
            <a:r>
              <a:rPr lang="ru-RU"/>
              <a:t> с избираемым, в свою очередь, исполнительным органом – </a:t>
            </a:r>
            <a:r>
              <a:rPr lang="ru-RU" b="1"/>
              <a:t>Советом Народных Комиссаров.</a:t>
            </a:r>
          </a:p>
        </p:txBody>
      </p:sp>
    </p:spTree>
  </p:cSld>
  <p:clrMapOvr>
    <a:masterClrMapping/>
  </p:clrMapOvr>
  <p:transition advClick="0" advTm="10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0">
                <a:solidFill>
                  <a:schemeClr val="hlink"/>
                </a:solidFill>
              </a:rPr>
              <a:t>	26-27 сентября 1920 г</a:t>
            </a:r>
            <a:endParaRPr lang="ru-RU" sz="400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200"/>
              <a:t>	Состоялся I Учредительный съезд Советов рабочих, красноармейских и крестьянских депутатов Татарской АССР.</a:t>
            </a:r>
          </a:p>
          <a:p>
            <a:endParaRPr lang="ru-RU"/>
          </a:p>
        </p:txBody>
      </p:sp>
    </p:spTree>
  </p:cSld>
  <p:clrMapOvr>
    <a:masterClrMapping/>
  </p:clrMapOvr>
  <p:transition advClick="0" advTm="10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0" name="AutoShap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chemeClr val="hlink"/>
                </a:solidFill>
              </a:rPr>
              <a:t>Учредительный съезд ТАССР</a:t>
            </a:r>
            <a:endParaRPr lang="ru-RU"/>
          </a:p>
        </p:txBody>
      </p:sp>
      <p:pic>
        <p:nvPicPr>
          <p:cNvPr id="82949" name="Picture 5" descr="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47813" y="2276475"/>
            <a:ext cx="6840537" cy="4321175"/>
          </a:xfrm>
        </p:spPr>
      </p:pic>
    </p:spTree>
  </p:cSld>
  <p:clrMapOvr>
    <a:masterClrMapping/>
  </p:clrMapOvr>
  <p:transition advClick="0" advTm="10000"/>
</p:sld>
</file>

<file path=ppt/theme/theme1.xml><?xml version="1.0" encoding="utf-8"?>
<a:theme xmlns:a="http://schemas.openxmlformats.org/drawingml/2006/main" name="Капсулы">
  <a:themeElements>
    <a:clrScheme name="Капсулы 2">
      <a:dk1>
        <a:srgbClr val="000000"/>
      </a:dk1>
      <a:lt1>
        <a:srgbClr val="FFFFFF"/>
      </a:lt1>
      <a:dk2>
        <a:srgbClr val="000000"/>
      </a:dk2>
      <a:lt2>
        <a:srgbClr val="808000"/>
      </a:lt2>
      <a:accent1>
        <a:srgbClr val="FFCC99"/>
      </a:accent1>
      <a:accent2>
        <a:srgbClr val="99CC00"/>
      </a:accent2>
      <a:accent3>
        <a:srgbClr val="FFFFFF"/>
      </a:accent3>
      <a:accent4>
        <a:srgbClr val="000000"/>
      </a:accent4>
      <a:accent5>
        <a:srgbClr val="FFE2CA"/>
      </a:accent5>
      <a:accent6>
        <a:srgbClr val="8AB900"/>
      </a:accent6>
      <a:hlink>
        <a:srgbClr val="336600"/>
      </a:hlink>
      <a:folHlink>
        <a:srgbClr val="FFCC00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158</TotalTime>
  <Words>141</Words>
  <Application>Microsoft Office PowerPoint</Application>
  <PresentationFormat>Экран (4:3)</PresentationFormat>
  <Paragraphs>46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Капсулы</vt:lpstr>
      <vt:lpstr>Слайд 1</vt:lpstr>
      <vt:lpstr>     27 мая 1920 года</vt:lpstr>
      <vt:lpstr>Подписание декрета об образовании           Татарской АССР </vt:lpstr>
      <vt:lpstr>  Из декрета:</vt:lpstr>
      <vt:lpstr> 25 июня 1920 года</vt:lpstr>
      <vt:lpstr>Cаид-Галеев на 1-ом учредительном съезде ТАССР 26 сентября 1920 г. </vt:lpstr>
      <vt:lpstr>Органы государственной власти    ТАССР </vt:lpstr>
      <vt:lpstr> 26-27 сентября 1920 г</vt:lpstr>
      <vt:lpstr>Учредительный съезд ТАССР</vt:lpstr>
      <vt:lpstr>Слайд 10</vt:lpstr>
      <vt:lpstr>  Заседание коллегии        наркомфина</vt:lpstr>
      <vt:lpstr>Коллегия наркомтруда 1923 г </vt:lpstr>
      <vt:lpstr>Работники наркомздрава 1923г. </vt:lpstr>
      <vt:lpstr> Народные комиссариаты</vt:lpstr>
      <vt:lpstr>Президиум ТатЦика 1го созыва     1920 г. </vt:lpstr>
      <vt:lpstr>На территории вновь образованной    автономии</vt:lpstr>
      <vt:lpstr>В первый же год существования  молодая республика</vt:lpstr>
      <vt:lpstr> На протяжении 1920-х гг.</vt:lpstr>
      <vt:lpstr>По Конституции 1937 года флагом Татарской АССР было красное полотнище с золотыми надписями в углу у древка.</vt:lpstr>
      <vt:lpstr>Позже, когда татарский язык перешёл на русскую графику, новая редакция конституции описывала флаг так </vt:lpstr>
      <vt:lpstr>   </vt:lpstr>
      <vt:lpstr>Слайд 22</vt:lpstr>
      <vt:lpstr>24 августа 1990 г.</vt:lpstr>
      <vt:lpstr>  Хронограф</vt:lpstr>
      <vt:lpstr>30 августа 1990 года</vt:lpstr>
      <vt:lpstr>Слайд 26</vt:lpstr>
      <vt:lpstr>Первый президент Республики Татарстан Минтимер Шаймиев </vt:lpstr>
      <vt:lpstr>21 июня 1992 года открылся Первый Всемирный Конгресс татар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90 лет Татарской АССР</dc:title>
  <dc:creator>Admin</dc:creator>
  <cp:lastModifiedBy>1</cp:lastModifiedBy>
  <cp:revision>7</cp:revision>
  <dcterms:created xsi:type="dcterms:W3CDTF">2010-04-26T15:34:50Z</dcterms:created>
  <dcterms:modified xsi:type="dcterms:W3CDTF">2020-01-20T08:05:09Z</dcterms:modified>
</cp:coreProperties>
</file>